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6"/>
  </p:handoutMasterIdLst>
  <p:sldIdLst>
    <p:sldId id="256" r:id="rId2"/>
    <p:sldId id="259" r:id="rId3"/>
    <p:sldId id="274" r:id="rId4"/>
    <p:sldId id="258" r:id="rId5"/>
    <p:sldId id="263" r:id="rId6"/>
    <p:sldId id="268" r:id="rId7"/>
    <p:sldId id="257" r:id="rId8"/>
    <p:sldId id="269" r:id="rId9"/>
    <p:sldId id="260" r:id="rId10"/>
    <p:sldId id="261" r:id="rId11"/>
    <p:sldId id="272" r:id="rId12"/>
    <p:sldId id="275" r:id="rId13"/>
    <p:sldId id="273" r:id="rId14"/>
    <p:sldId id="276" r:id="rId15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5278FE53-7D53-4C7E-A536-F960EE33EB3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998F66E0-5EEB-438B-A65E-6629F5461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50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12/6/2023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12/6/2023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12/6/2023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12/6/2023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12/6/2023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Calendar Year End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Laura </a:t>
            </a:r>
            <a:r>
              <a:rPr lang="en-US" dirty="0" smtClean="0"/>
              <a:t>Hofstrand – </a:t>
            </a:r>
            <a:r>
              <a:rPr lang="en-US" dirty="0" smtClean="0"/>
              <a:t>Diocese of Des Moines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785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Priest Housing 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650996"/>
          </a:xfrm>
        </p:spPr>
        <p:txBody>
          <a:bodyPr/>
          <a:lstStyle/>
          <a:p>
            <a:r>
              <a:rPr lang="en-US" dirty="0" smtClean="0"/>
              <a:t>Required letter to your Priest for upcoming year regarding housing.</a:t>
            </a:r>
          </a:p>
          <a:p>
            <a:r>
              <a:rPr lang="en-US" dirty="0" smtClean="0"/>
              <a:t>Letter should say fair market value (FMV) of housing provided:</a:t>
            </a:r>
          </a:p>
          <a:p>
            <a:pPr lvl="1"/>
            <a:r>
              <a:rPr lang="en-US" sz="1800" dirty="0" smtClean="0"/>
              <a:t>Rectory: What would it cost to rent something similar in your area for the year.</a:t>
            </a:r>
          </a:p>
          <a:p>
            <a:pPr lvl="1"/>
            <a:r>
              <a:rPr lang="en-US" sz="1800" dirty="0" smtClean="0"/>
              <a:t>Actual rent paid</a:t>
            </a:r>
          </a:p>
          <a:p>
            <a:r>
              <a:rPr lang="en-US" dirty="0"/>
              <a:t>Resource Manual: Section 403.3 </a:t>
            </a:r>
            <a:r>
              <a:rPr lang="en-US" dirty="0" smtClean="0"/>
              <a:t>Priest Housing.</a:t>
            </a:r>
          </a:p>
          <a:p>
            <a:r>
              <a:rPr lang="en-US" dirty="0" smtClean="0"/>
              <a:t>There is also a sample priest housing letter in the Resource Manual appendix</a:t>
            </a:r>
          </a:p>
          <a:p>
            <a:r>
              <a:rPr lang="en-US" b="1" dirty="0" smtClean="0"/>
              <a:t>Signed by FC Chair and issued for 2023 before January 1, </a:t>
            </a:r>
            <a:r>
              <a:rPr lang="en-US" b="1" dirty="0" smtClean="0"/>
              <a:t>2024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6154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and Use 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751908"/>
            <a:ext cx="8825659" cy="3962401"/>
          </a:xfrm>
        </p:spPr>
        <p:txBody>
          <a:bodyPr>
            <a:normAutofit/>
          </a:bodyPr>
          <a:lstStyle/>
          <a:p>
            <a:r>
              <a:rPr lang="en-US" b="1" u="sng" dirty="0"/>
              <a:t>Sales tax </a:t>
            </a:r>
            <a:r>
              <a:rPr lang="en-US" dirty="0"/>
              <a:t>is due on any Iowa invoices that </a:t>
            </a:r>
            <a:r>
              <a:rPr lang="en-US" dirty="0" smtClean="0"/>
              <a:t>sales tax </a:t>
            </a:r>
            <a:r>
              <a:rPr lang="en-US" dirty="0"/>
              <a:t>was not included but should have been.  Sales tax is also due on raffle and bingo gross sales</a:t>
            </a:r>
            <a:endParaRPr lang="en-US" dirty="0" smtClean="0"/>
          </a:p>
          <a:p>
            <a:r>
              <a:rPr lang="en-US" b="1" u="sng" dirty="0"/>
              <a:t>Use tax </a:t>
            </a:r>
            <a:r>
              <a:rPr lang="en-US" dirty="0"/>
              <a:t>is due on products purchased from outside of Iowa with no Iowa sales </a:t>
            </a:r>
            <a:r>
              <a:rPr lang="en-US" dirty="0" smtClean="0"/>
              <a:t>tax charged.</a:t>
            </a:r>
            <a:endParaRPr lang="en-US" dirty="0"/>
          </a:p>
          <a:p>
            <a:endParaRPr lang="en-US" sz="800" dirty="0" smtClean="0"/>
          </a:p>
          <a:p>
            <a:endParaRPr lang="en-US" sz="800" dirty="0" smtClean="0"/>
          </a:p>
        </p:txBody>
      </p:sp>
    </p:spTree>
    <p:extLst>
      <p:ext uri="{BB962C8B-B14F-4D97-AF65-F5344CB8AC3E}">
        <p14:creationId xmlns:p14="http://schemas.microsoft.com/office/powerpoint/2010/main" val="1513880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and Use 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 July 1, 2022 the sales and use taxes were combined on one tax form. The filing requirements changed also. 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the tax liability is less than $1,200 per year, an annual return is required. 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the $1,200 amount is reached during the year, </a:t>
            </a:r>
            <a:r>
              <a:rPr lang="en-US" b="1" u="sng" dirty="0"/>
              <a:t>the filing requirement is then monthly for the remainder of the year.</a:t>
            </a:r>
          </a:p>
          <a:p>
            <a:r>
              <a:rPr lang="en-US" dirty="0" smtClean="0"/>
              <a:t>The filings (annual &amp; monthly) should </a:t>
            </a:r>
            <a:r>
              <a:rPr lang="en-US" dirty="0"/>
              <a:t>be </a:t>
            </a:r>
            <a:r>
              <a:rPr lang="en-US" dirty="0" smtClean="0"/>
              <a:t>e-filed thru </a:t>
            </a:r>
            <a:r>
              <a:rPr lang="en-US" dirty="0" err="1" smtClean="0"/>
              <a:t>GovConnectIowa</a:t>
            </a:r>
            <a:endParaRPr lang="en-US" dirty="0" smtClean="0"/>
          </a:p>
          <a:p>
            <a:r>
              <a:rPr lang="en-US" dirty="0" smtClean="0"/>
              <a:t>Annual return is due </a:t>
            </a:r>
            <a:r>
              <a:rPr lang="en-US" b="1" u="sng" dirty="0" smtClean="0"/>
              <a:t>January 31</a:t>
            </a:r>
            <a:r>
              <a:rPr lang="en-US" b="1" u="sng" baseline="30000" dirty="0" smtClean="0"/>
              <a:t>st</a:t>
            </a:r>
            <a:r>
              <a:rPr lang="en-US" b="1" u="sng" dirty="0" smtClean="0"/>
              <a:t>.</a:t>
            </a:r>
          </a:p>
          <a:p>
            <a:r>
              <a:rPr lang="en-US" dirty="0" smtClean="0"/>
              <a:t>Monthly returns are due the </a:t>
            </a:r>
            <a:r>
              <a:rPr lang="en-US" b="1" u="sng" dirty="0" smtClean="0"/>
              <a:t>last day of the following month</a:t>
            </a:r>
          </a:p>
          <a:p>
            <a:r>
              <a:rPr lang="en-US" dirty="0"/>
              <a:t>For questions or help go to: </a:t>
            </a:r>
            <a:r>
              <a:rPr lang="en-US" u="sng" dirty="0" smtClean="0">
                <a:solidFill>
                  <a:srgbClr val="FF0000"/>
                </a:solidFill>
              </a:rPr>
              <a:t>https</a:t>
            </a:r>
            <a:r>
              <a:rPr lang="en-US" u="sng" dirty="0">
                <a:solidFill>
                  <a:srgbClr val="FF0000"/>
                </a:solidFill>
              </a:rPr>
              <a:t>://</a:t>
            </a:r>
            <a:r>
              <a:rPr lang="en-US" u="sng" dirty="0" smtClean="0">
                <a:solidFill>
                  <a:srgbClr val="FF0000"/>
                </a:solidFill>
              </a:rPr>
              <a:t>tax.iowa.gov/sales-and-use-tax-permit-return-filing-and-payment-changes</a:t>
            </a: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569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Iowa Annual Gambling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3013166"/>
            <a:ext cx="8825659" cy="3241329"/>
          </a:xfrm>
        </p:spPr>
        <p:txBody>
          <a:bodyPr>
            <a:normAutofit/>
          </a:bodyPr>
          <a:lstStyle/>
          <a:p>
            <a:r>
              <a:rPr lang="en-US" dirty="0" smtClean="0"/>
              <a:t>Raffles and Bingo both require gambling and sales tax permits</a:t>
            </a:r>
          </a:p>
          <a:p>
            <a:r>
              <a:rPr lang="en-US" dirty="0"/>
              <a:t>For help go to: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u="sng" dirty="0" smtClean="0">
                <a:solidFill>
                  <a:srgbClr val="FF0000"/>
                </a:solidFill>
              </a:rPr>
              <a:t>https</a:t>
            </a:r>
            <a:r>
              <a:rPr lang="en-US" u="sng" dirty="0">
                <a:solidFill>
                  <a:srgbClr val="FF0000"/>
                </a:solidFill>
              </a:rPr>
              <a:t>://</a:t>
            </a:r>
            <a:r>
              <a:rPr lang="en-US" u="sng" dirty="0" smtClean="0">
                <a:solidFill>
                  <a:srgbClr val="FF0000"/>
                </a:solidFill>
              </a:rPr>
              <a:t>tax.iowa.gov/iowa-tax-gambling</a:t>
            </a:r>
          </a:p>
          <a:p>
            <a:pPr lvl="1"/>
            <a:r>
              <a:rPr lang="en-US" dirty="0"/>
              <a:t>You may </a:t>
            </a:r>
            <a:r>
              <a:rPr lang="en-US" dirty="0" smtClean="0"/>
              <a:t>contact the State by calling </a:t>
            </a:r>
            <a:r>
              <a:rPr lang="en-US" dirty="0"/>
              <a:t>515-281-6848 or emailing </a:t>
            </a:r>
            <a:r>
              <a:rPr lang="en-US" dirty="0">
                <a:solidFill>
                  <a:srgbClr val="FF0000"/>
                </a:solidFill>
              </a:rPr>
              <a:t>scg@dia.iowa.gov</a:t>
            </a:r>
            <a:r>
              <a:rPr lang="en-US" dirty="0"/>
              <a:t>.</a:t>
            </a:r>
            <a:endParaRPr lang="en-US" u="sng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Annual Gambling Report for calendar </a:t>
            </a:r>
            <a:r>
              <a:rPr lang="en-US" dirty="0" smtClean="0"/>
              <a:t>2023 </a:t>
            </a:r>
            <a:r>
              <a:rPr lang="en-US" b="1" dirty="0" smtClean="0"/>
              <a:t>due January 31, </a:t>
            </a:r>
            <a:r>
              <a:rPr lang="en-US" b="1" dirty="0" smtClean="0"/>
              <a:t>2024.</a:t>
            </a:r>
            <a:endParaRPr lang="en-US" b="1" dirty="0" smtClean="0"/>
          </a:p>
          <a:p>
            <a:r>
              <a:rPr lang="en-US" dirty="0" smtClean="0"/>
              <a:t>Will receive a letter from State in early January if had a license at any point during the year.  Letter will include instructions on where and how to complete annual report.</a:t>
            </a:r>
            <a:endParaRPr lang="en-US" sz="800" dirty="0" smtClean="0"/>
          </a:p>
          <a:p>
            <a:r>
              <a:rPr lang="en-US" dirty="0" smtClean="0"/>
              <a:t>Resource Manual Section 204.1</a:t>
            </a:r>
            <a:r>
              <a:rPr lang="en-US" dirty="0"/>
              <a:t> </a:t>
            </a:r>
            <a:r>
              <a:rPr lang="en-US" dirty="0" smtClean="0"/>
              <a:t>Fundraising Activities</a:t>
            </a:r>
          </a:p>
        </p:txBody>
      </p:sp>
    </p:spTree>
    <p:extLst>
      <p:ext uri="{BB962C8B-B14F-4D97-AF65-F5344CB8AC3E}">
        <p14:creationId xmlns:p14="http://schemas.microsoft.com/office/powerpoint/2010/main" val="3248613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857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Affordable Care Act (ACA</a:t>
            </a:r>
            <a:r>
              <a:rPr lang="en-US" dirty="0" smtClean="0"/>
              <a:t>)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86584"/>
            <a:ext cx="8825659" cy="4361688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For those that are small employers (less than 50 full-time equivalent employees)</a:t>
            </a:r>
          </a:p>
          <a:p>
            <a:pPr lvl="1"/>
            <a:r>
              <a:rPr lang="en-US" dirty="0" smtClean="0"/>
              <a:t>The Diocese has contracted with ACA Prime to file our forms for us. 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Therefore each parish that is a small employer will not need to do anything for ACA reporting this year.</a:t>
            </a:r>
          </a:p>
          <a:p>
            <a:pPr lvl="1"/>
            <a:r>
              <a:rPr lang="en-US" dirty="0" smtClean="0"/>
              <a:t>This will not cost the parish anything as the Diocese will be paying for this service.</a:t>
            </a:r>
          </a:p>
          <a:p>
            <a:r>
              <a:rPr lang="en-US" b="1" u="sng" dirty="0" smtClean="0"/>
              <a:t>For those that are large employers (greater than 50 full-time equivalent employees) </a:t>
            </a:r>
          </a:p>
          <a:p>
            <a:pPr lvl="1"/>
            <a:r>
              <a:rPr lang="en-US" dirty="0" smtClean="0"/>
              <a:t>You will still need to file those yourself as you have in prior years. </a:t>
            </a:r>
          </a:p>
          <a:p>
            <a:pPr lvl="1"/>
            <a:r>
              <a:rPr lang="en-US" dirty="0" smtClean="0"/>
              <a:t>For those that outsource your payroll, your payroll vendor should be able to assist with this.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2274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W-2’s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any cash gifts, gift cards or certificates to </a:t>
            </a:r>
            <a:r>
              <a:rPr lang="en-US" dirty="0" smtClean="0"/>
              <a:t>employees </a:t>
            </a:r>
            <a:r>
              <a:rPr lang="en-US" dirty="0" smtClean="0"/>
              <a:t>on the W-2 as compensation.  Non-cash small gifts don’t have to be included.  Larger non-cash gifts would also be included in compensation.</a:t>
            </a:r>
          </a:p>
          <a:p>
            <a:r>
              <a:rPr lang="en-US" dirty="0"/>
              <a:t>W-3 totals should match all four </a:t>
            </a:r>
            <a:r>
              <a:rPr lang="en-US" dirty="0" smtClean="0"/>
              <a:t>2023 </a:t>
            </a:r>
            <a:r>
              <a:rPr lang="en-US" dirty="0"/>
              <a:t>941’s </a:t>
            </a:r>
            <a:r>
              <a:rPr lang="en-US" dirty="0" smtClean="0"/>
              <a:t>filed</a:t>
            </a:r>
          </a:p>
          <a:p>
            <a:r>
              <a:rPr lang="en-US" dirty="0" smtClean="0"/>
              <a:t>Recommendation:</a:t>
            </a:r>
          </a:p>
          <a:p>
            <a:pPr lvl="1"/>
            <a:r>
              <a:rPr lang="en-US" dirty="0" smtClean="0"/>
              <a:t>In January/February we suggest sending an email to all employees asking if there are any updates they would like to make to their W-4’s (martial status changes, children etc.)  This would affect tax year </a:t>
            </a:r>
            <a:r>
              <a:rPr lang="en-US" dirty="0" smtClean="0"/>
              <a:t>2024.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637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W-2’s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Employees paid in </a:t>
            </a:r>
            <a:r>
              <a:rPr lang="en-US" dirty="0" smtClean="0"/>
              <a:t>2023 </a:t>
            </a:r>
            <a:r>
              <a:rPr lang="en-US" dirty="0" smtClean="0"/>
              <a:t>thru payroll receive a W-2</a:t>
            </a:r>
          </a:p>
          <a:p>
            <a:r>
              <a:rPr lang="en-US" dirty="0" smtClean="0"/>
              <a:t>ParishSOFT Payroll – Can print the forms or e-file</a:t>
            </a:r>
          </a:p>
          <a:p>
            <a:pPr lvl="1"/>
            <a:r>
              <a:rPr lang="en-US" sz="1800" dirty="0" smtClean="0"/>
              <a:t>State of Iowa requires either e-filing or for the information to be entered manually on </a:t>
            </a:r>
            <a:r>
              <a:rPr lang="en-US" sz="1800" dirty="0"/>
              <a:t>their website </a:t>
            </a:r>
            <a:r>
              <a:rPr lang="en-US" sz="1800" dirty="0" smtClean="0"/>
              <a:t>(</a:t>
            </a:r>
            <a:r>
              <a:rPr lang="en-US" sz="1800" dirty="0" err="1" smtClean="0"/>
              <a:t>GovConnectIowa</a:t>
            </a:r>
            <a:r>
              <a:rPr lang="en-US" sz="1800" dirty="0" smtClean="0"/>
              <a:t>). </a:t>
            </a:r>
            <a:r>
              <a:rPr lang="en-US" sz="1800" u="sng" dirty="0">
                <a:solidFill>
                  <a:srgbClr val="FF0000"/>
                </a:solidFill>
              </a:rPr>
              <a:t>https://govconnect.iowa.gov/tap</a:t>
            </a:r>
            <a:r>
              <a:rPr lang="en-US" sz="1800" u="sng" dirty="0" smtClean="0">
                <a:solidFill>
                  <a:srgbClr val="FF0000"/>
                </a:solidFill>
              </a:rPr>
              <a:t>/_/ </a:t>
            </a:r>
            <a:r>
              <a:rPr lang="en-US" sz="1800" dirty="0" smtClean="0">
                <a:solidFill>
                  <a:srgbClr val="FF0000"/>
                </a:solidFill>
              </a:rPr>
              <a:t/>
            </a:r>
            <a:br>
              <a:rPr lang="en-US" sz="1800" dirty="0" smtClean="0">
                <a:solidFill>
                  <a:srgbClr val="FF0000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Questions, go to: </a:t>
            </a:r>
            <a:r>
              <a:rPr lang="en-US" sz="1800" u="sng" dirty="0">
                <a:solidFill>
                  <a:srgbClr val="FF0000"/>
                </a:solidFill>
              </a:rPr>
              <a:t>https://</a:t>
            </a:r>
            <a:r>
              <a:rPr lang="en-US" sz="1800" u="sng" dirty="0" smtClean="0">
                <a:solidFill>
                  <a:srgbClr val="FF0000"/>
                </a:solidFill>
              </a:rPr>
              <a:t>tax.iowa.gov/electronic-filing-w-2-wage-statements-and-1099-information-returns </a:t>
            </a:r>
            <a:endParaRPr lang="en-US" sz="1800" u="sng" dirty="0">
              <a:solidFill>
                <a:srgbClr val="FF0000"/>
              </a:solidFill>
            </a:endParaRPr>
          </a:p>
          <a:p>
            <a:pPr lvl="1"/>
            <a:r>
              <a:rPr lang="en-US" sz="1800" dirty="0" smtClean="0"/>
              <a:t>ParishSOFT Payroll e-filing: </a:t>
            </a:r>
            <a:r>
              <a:rPr lang="en-US" sz="1800" dirty="0"/>
              <a:t>see </a:t>
            </a:r>
            <a:r>
              <a:rPr lang="en-US" sz="1800" u="sng" dirty="0">
                <a:solidFill>
                  <a:srgbClr val="FF0000"/>
                </a:solidFill>
              </a:rPr>
              <a:t>https://</a:t>
            </a:r>
            <a:r>
              <a:rPr lang="en-US" sz="1800" u="sng" dirty="0" smtClean="0">
                <a:solidFill>
                  <a:srgbClr val="FF0000"/>
                </a:solidFill>
              </a:rPr>
              <a:t>support.parishsoft.com/hc/en-us/articles/115002019547</a:t>
            </a:r>
          </a:p>
          <a:p>
            <a:r>
              <a:rPr lang="en-US" dirty="0" smtClean="0"/>
              <a:t>Due January 31</a:t>
            </a:r>
            <a:r>
              <a:rPr lang="en-US" baseline="30000" dirty="0" smtClean="0"/>
              <a:t>st</a:t>
            </a:r>
            <a:r>
              <a:rPr lang="en-US" dirty="0" smtClean="0"/>
              <a:t> to Government and Employees</a:t>
            </a:r>
          </a:p>
        </p:txBody>
      </p:sp>
    </p:spTree>
    <p:extLst>
      <p:ext uri="{BB962C8B-B14F-4D97-AF65-F5344CB8AC3E}">
        <p14:creationId xmlns:p14="http://schemas.microsoft.com/office/powerpoint/2010/main" val="377150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2608" y="402336"/>
            <a:ext cx="94366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ParishSOFT Payroll E-Filing </a:t>
            </a:r>
            <a:r>
              <a:rPr lang="en-US" sz="2800" b="1" dirty="0" smtClean="0">
                <a:solidFill>
                  <a:srgbClr val="FF0000"/>
                </a:solidFill>
              </a:rPr>
              <a:t>2022</a:t>
            </a:r>
            <a:r>
              <a:rPr lang="en-US" sz="2800" b="1" dirty="0" smtClean="0"/>
              <a:t> Pricing </a:t>
            </a:r>
            <a:r>
              <a:rPr lang="en-US" sz="2800" b="1" dirty="0" smtClean="0"/>
              <a:t>for W-2’s with </a:t>
            </a:r>
            <a:r>
              <a:rPr lang="en-US" sz="2800" b="1" dirty="0" err="1" smtClean="0"/>
              <a:t>Nelco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2607" y="6310948"/>
            <a:ext cx="10239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the prices above are per </a:t>
            </a:r>
            <a:r>
              <a:rPr lang="en-US" dirty="0" smtClean="0"/>
              <a:t>form and from 2022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572" y="1008402"/>
            <a:ext cx="8895588" cy="5370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637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1099 NEC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660140"/>
          </a:xfrm>
        </p:spPr>
        <p:txBody>
          <a:bodyPr>
            <a:normAutofit fontScale="92500"/>
          </a:bodyPr>
          <a:lstStyle/>
          <a:p>
            <a:r>
              <a:rPr lang="en-US" sz="2000" dirty="0" smtClean="0"/>
              <a:t>Someone you paid at least $600 in the calendar year for services performed by a non-employee that is not incorporated.  </a:t>
            </a:r>
          </a:p>
          <a:p>
            <a:pPr lvl="1"/>
            <a:r>
              <a:rPr lang="en-US" sz="1800" u="sng" dirty="0" smtClean="0"/>
              <a:t>This includes payments to attorney’s,</a:t>
            </a:r>
            <a:r>
              <a:rPr lang="en-US" sz="1800" dirty="0" smtClean="0"/>
              <a:t> even if the attorney is incorporated.</a:t>
            </a:r>
          </a:p>
          <a:p>
            <a:r>
              <a:rPr lang="en-US" sz="2000" dirty="0"/>
              <a:t>Use </a:t>
            </a:r>
            <a:r>
              <a:rPr lang="en-US" sz="2000" u="sng" dirty="0"/>
              <a:t>Vendor Audit Report</a:t>
            </a:r>
            <a:r>
              <a:rPr lang="en-US" sz="2000" dirty="0"/>
              <a:t> in ParishSOFT </a:t>
            </a:r>
            <a:r>
              <a:rPr lang="en-US" sz="2000" dirty="0" smtClean="0"/>
              <a:t>Accounting to verify that all 1099 vendors are marked as such.</a:t>
            </a:r>
            <a:endParaRPr lang="en-US" sz="2000" dirty="0"/>
          </a:p>
          <a:p>
            <a:r>
              <a:rPr lang="en-US" sz="2000" dirty="0" smtClean="0"/>
              <a:t>If you don’t have a W-9 for the vendor, you should obtain one.  It is a good idea to request one when you have a new vendor.</a:t>
            </a:r>
            <a:endParaRPr lang="en-US" dirty="0"/>
          </a:p>
          <a:p>
            <a:r>
              <a:rPr lang="en-US" sz="2000" dirty="0" smtClean="0"/>
              <a:t>Refer to Resource Manual: Section 302.2 Form 1099 Information returns.</a:t>
            </a:r>
          </a:p>
          <a:p>
            <a:r>
              <a:rPr lang="en-US" sz="2000" dirty="0"/>
              <a:t>Due </a:t>
            </a:r>
            <a:r>
              <a:rPr lang="en-US" sz="2000" b="1" u="sng" dirty="0"/>
              <a:t>January 31</a:t>
            </a:r>
            <a:r>
              <a:rPr lang="en-US" sz="2000" b="1" u="sng" baseline="30000" dirty="0"/>
              <a:t>st</a:t>
            </a:r>
            <a:r>
              <a:rPr lang="en-US" sz="2000" b="1" u="sng" dirty="0"/>
              <a:t> </a:t>
            </a:r>
            <a:r>
              <a:rPr lang="en-US" sz="2000" dirty="0"/>
              <a:t>to </a:t>
            </a:r>
            <a:r>
              <a:rPr lang="en-US" sz="2000" dirty="0" smtClean="0"/>
              <a:t>IRS and vendor.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51327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1099-MISC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806444"/>
          </a:xfrm>
        </p:spPr>
        <p:txBody>
          <a:bodyPr>
            <a:normAutofit/>
          </a:bodyPr>
          <a:lstStyle/>
          <a:p>
            <a:r>
              <a:rPr lang="en-US" dirty="0" smtClean="0"/>
              <a:t>A Parish/School would normally not have many 1099-MISC’s, but an example of one would be if you paid rent $600 or more in the year to a non-incorporated vendor.</a:t>
            </a:r>
          </a:p>
          <a:p>
            <a:r>
              <a:rPr lang="en-US" dirty="0" smtClean="0"/>
              <a:t>Due </a:t>
            </a:r>
            <a:r>
              <a:rPr lang="en-US" b="1" u="sng" dirty="0" smtClean="0"/>
              <a:t>January 31</a:t>
            </a:r>
            <a:r>
              <a:rPr lang="en-US" b="1" u="sng" baseline="30000" dirty="0" smtClean="0"/>
              <a:t>st</a:t>
            </a:r>
            <a:r>
              <a:rPr lang="en-US" b="1" u="sng" dirty="0" smtClean="0"/>
              <a:t> </a:t>
            </a:r>
            <a:r>
              <a:rPr lang="en-US" dirty="0" smtClean="0"/>
              <a:t>to IRS and Vendor.</a:t>
            </a:r>
          </a:p>
          <a:p>
            <a:r>
              <a:rPr lang="en-US" dirty="0"/>
              <a:t>For help with 1099’s see: </a:t>
            </a:r>
            <a:r>
              <a:rPr lang="en-US" u="sng" dirty="0">
                <a:solidFill>
                  <a:srgbClr val="FF0000"/>
                </a:solidFill>
              </a:rPr>
              <a:t>https://www.irs.gov/pub/irs-pdf/i1099mec.pdf</a:t>
            </a:r>
          </a:p>
        </p:txBody>
      </p:sp>
    </p:spTree>
    <p:extLst>
      <p:ext uri="{BB962C8B-B14F-4D97-AF65-F5344CB8AC3E}">
        <p14:creationId xmlns:p14="http://schemas.microsoft.com/office/powerpoint/2010/main" val="3249278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768096"/>
            <a:ext cx="8761413" cy="912536"/>
          </a:xfrm>
        </p:spPr>
        <p:txBody>
          <a:bodyPr/>
          <a:lstStyle/>
          <a:p>
            <a:r>
              <a:rPr lang="en-US" dirty="0" smtClean="0"/>
              <a:t>E-Filing 1099’s in </a:t>
            </a:r>
            <a:r>
              <a:rPr lang="en-US" dirty="0" err="1" smtClean="0"/>
              <a:t>Psoft</a:t>
            </a:r>
            <a:r>
              <a:rPr lang="en-US" dirty="0" smtClean="0"/>
              <a:t>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1099-MISC and 1099-NEC forms can be e-filed.</a:t>
            </a:r>
          </a:p>
          <a:p>
            <a:r>
              <a:rPr lang="en-US" dirty="0" smtClean="0"/>
              <a:t>Under Reports&gt;Vendors you will see an option to e-file the 1099-MISC and the 1099-NEC </a:t>
            </a:r>
          </a:p>
          <a:p>
            <a:r>
              <a:rPr lang="en-US" dirty="0" smtClean="0"/>
              <a:t>This will work similarly to the e-filing of W-2’s thru ParishSOFT Payroll.</a:t>
            </a:r>
          </a:p>
          <a:p>
            <a:r>
              <a:rPr lang="en-US" dirty="0" smtClean="0"/>
              <a:t>Forms are uploaded to </a:t>
            </a:r>
            <a:r>
              <a:rPr lang="en-US" dirty="0" err="1" smtClean="0"/>
              <a:t>Nelco</a:t>
            </a:r>
            <a:r>
              <a:rPr lang="en-US" dirty="0" smtClean="0"/>
              <a:t> (</a:t>
            </a:r>
            <a:r>
              <a:rPr lang="en-US" dirty="0" err="1" smtClean="0"/>
              <a:t>Greatland</a:t>
            </a:r>
            <a:r>
              <a:rPr lang="en-US" dirty="0" smtClean="0"/>
              <a:t>) who actually files the forms.</a:t>
            </a:r>
          </a:p>
          <a:p>
            <a:r>
              <a:rPr lang="en-US" dirty="0" smtClean="0"/>
              <a:t>Refer back to the W-2 pricing slide for pricing on 1099’s (price is the same for e-filing 1099’s as W-2’s.)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983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IRS requires for any 1 donation that is given at $250 or more during the year.</a:t>
            </a:r>
          </a:p>
          <a:p>
            <a:r>
              <a:rPr lang="en-US" dirty="0" smtClean="0"/>
              <a:t>Any 1 donation that is $250 or more must be itemized on the statement.</a:t>
            </a:r>
          </a:p>
          <a:p>
            <a:r>
              <a:rPr lang="en-US" dirty="0" smtClean="0"/>
              <a:t>We recommend you send the statement to all who gave in </a:t>
            </a:r>
            <a:r>
              <a:rPr lang="en-US" dirty="0" smtClean="0"/>
              <a:t>2023.</a:t>
            </a:r>
            <a:endParaRPr lang="en-US" dirty="0" smtClean="0"/>
          </a:p>
          <a:p>
            <a:pPr lvl="1"/>
            <a:r>
              <a:rPr lang="en-US" sz="1800" dirty="0" smtClean="0"/>
              <a:t>Detail/(Itemized) version out of ParishSOFT Offering is recommended – i.e. </a:t>
            </a:r>
            <a:r>
              <a:rPr lang="en-US" sz="1900" dirty="0" smtClean="0"/>
              <a:t>lists the dates and amounts</a:t>
            </a:r>
            <a:r>
              <a:rPr lang="en-US" sz="1900" dirty="0"/>
              <a:t> </a:t>
            </a:r>
            <a:r>
              <a:rPr lang="en-US" sz="1900" dirty="0" smtClean="0"/>
              <a:t>of each transaction</a:t>
            </a:r>
          </a:p>
          <a:p>
            <a:r>
              <a:rPr lang="en-US" dirty="0" smtClean="0"/>
              <a:t>The Contribution Statement should have the following language and you can add this in ParishSOFT Offering before printing the statements</a:t>
            </a:r>
          </a:p>
          <a:p>
            <a:pPr lvl="1"/>
            <a:r>
              <a:rPr lang="en-US" i="1" u="sng" dirty="0">
                <a:solidFill>
                  <a:srgbClr val="FF0000"/>
                </a:solidFill>
              </a:rPr>
              <a:t>”(Name of Organization) did not provide you with any goods or services in whole or in part for this contribution other than intangible religious benefits</a:t>
            </a:r>
            <a:r>
              <a:rPr lang="en-US" i="1" u="sng" dirty="0" smtClean="0">
                <a:solidFill>
                  <a:srgbClr val="FF0000"/>
                </a:solidFill>
              </a:rPr>
              <a:t>.”</a:t>
            </a:r>
          </a:p>
          <a:p>
            <a:r>
              <a:rPr lang="en-US" dirty="0"/>
              <a:t>Resource Manual: Section 203.14 </a:t>
            </a:r>
            <a:r>
              <a:rPr lang="en-US" dirty="0" smtClean="0"/>
              <a:t>End of Year Contribution Statements.</a:t>
            </a:r>
          </a:p>
          <a:p>
            <a:r>
              <a:rPr lang="en-US" b="1" u="sng" dirty="0" smtClean="0"/>
              <a:t>Due January 31</a:t>
            </a:r>
            <a:r>
              <a:rPr lang="en-US" b="1" u="sng" baseline="30000" dirty="0" smtClean="0"/>
              <a:t>st</a:t>
            </a:r>
            <a:r>
              <a:rPr lang="en-US" b="1" u="sng" dirty="0" smtClean="0"/>
              <a:t> to donors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42198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1187</TotalTime>
  <Words>1002</Words>
  <Application>Microsoft Office PowerPoint</Application>
  <PresentationFormat>Widescreen</PresentationFormat>
  <Paragraphs>76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Ion Boardroom</vt:lpstr>
      <vt:lpstr>Calendar Year End</vt:lpstr>
      <vt:lpstr>Affordable Care Act (ACA) Reporting</vt:lpstr>
      <vt:lpstr>W-2’s</vt:lpstr>
      <vt:lpstr>W-2’s</vt:lpstr>
      <vt:lpstr>PowerPoint Presentation</vt:lpstr>
      <vt:lpstr>1099 NEC</vt:lpstr>
      <vt:lpstr>1099-MISC</vt:lpstr>
      <vt:lpstr>E-Filing 1099’s in Psoft Accounting</vt:lpstr>
      <vt:lpstr>Contribution Statements</vt:lpstr>
      <vt:lpstr>Priest Housing Letter</vt:lpstr>
      <vt:lpstr>Sales and Use Tax</vt:lpstr>
      <vt:lpstr>Sales and Use Tax</vt:lpstr>
      <vt:lpstr>Iowa Annual Gambling Report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Calendar Year End</dc:title>
  <dc:creator>Laura Hofstrand</dc:creator>
  <cp:lastModifiedBy>Laura Hofstrand</cp:lastModifiedBy>
  <cp:revision>53</cp:revision>
  <cp:lastPrinted>2020-11-23T21:32:11Z</cp:lastPrinted>
  <dcterms:created xsi:type="dcterms:W3CDTF">2019-12-02T16:48:39Z</dcterms:created>
  <dcterms:modified xsi:type="dcterms:W3CDTF">2023-12-06T19:52:31Z</dcterms:modified>
</cp:coreProperties>
</file>