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8" r:id="rId3"/>
    <p:sldId id="263" r:id="rId4"/>
    <p:sldId id="264" r:id="rId5"/>
    <p:sldId id="261" r:id="rId6"/>
    <p:sldId id="266" r:id="rId7"/>
    <p:sldId id="267" r:id="rId8"/>
    <p:sldId id="269" r:id="rId9"/>
    <p:sldId id="273" r:id="rId10"/>
    <p:sldId id="272" r:id="rId11"/>
    <p:sldId id="268" r:id="rId12"/>
    <p:sldId id="270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39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8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37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8252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9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16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08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8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9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2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8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62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0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22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9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0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6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553F90-D7EB-429C-BD25-B37FD634718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97C4B-4585-4EAB-981D-3FD1020B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08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9A082-1930-6274-DDF3-9DE49F96FE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Computer Virus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10AB97-78D1-8BAD-746F-AED2463D9D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12, 2024</a:t>
            </a:r>
          </a:p>
        </p:txBody>
      </p:sp>
    </p:spTree>
    <p:extLst>
      <p:ext uri="{BB962C8B-B14F-4D97-AF65-F5344CB8AC3E}">
        <p14:creationId xmlns:p14="http://schemas.microsoft.com/office/powerpoint/2010/main" val="2170519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7D920-8481-9B1E-7DE6-33887BBFD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were we down?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2882F8-F865-85F5-4ACD-5C8A42993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shut down: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week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Peripheral impacts: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 months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VPN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Outlook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Programs installations, like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Metsay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HVAC system needed to be reinstalled.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Internet explorer, browser sinking issues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Harassing phone calls: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month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Insurance/liability/cyber investigation: 3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months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Total timeframe: </a:t>
            </a:r>
            <a:r>
              <a:rPr lang="en-US" sz="1800" u="sng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April 2, 2024-June 30, 2024</a:t>
            </a:r>
          </a:p>
          <a:p>
            <a:pPr marL="9144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In total: lost 10 days of data (words docs, etc.)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04542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FB2D5-A37F-4A1E-B810-F58D59506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take-aways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91E93-3772-AD7D-D579-C6F44015B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Can take place in any organization, large or small</a:t>
            </a:r>
          </a:p>
          <a:p>
            <a:endParaRPr lang="en-US" dirty="0"/>
          </a:p>
          <a:p>
            <a:r>
              <a:rPr lang="en-US" dirty="0"/>
              <a:t>Strong support system</a:t>
            </a:r>
          </a:p>
          <a:p>
            <a:endParaRPr lang="en-US" dirty="0"/>
          </a:p>
          <a:p>
            <a:r>
              <a:rPr lang="en-US" dirty="0"/>
              <a:t>Good learning experience</a:t>
            </a:r>
          </a:p>
          <a:p>
            <a:endParaRPr lang="en-US" dirty="0"/>
          </a:p>
          <a:p>
            <a:r>
              <a:rPr lang="en-US" dirty="0"/>
              <a:t>Work stoppages are a bear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 third-party systems: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Paylocity and new online VIRTUS system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58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E10E6-E2AC-572F-2D3C-968850E2D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280" y="1350546"/>
            <a:ext cx="10515600" cy="1325563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Questions?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63858-02DC-AE68-642F-3A97839A1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756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C83F9E-348F-8943-A6E5-57C7D5CC3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it happen/How did we find out?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04A520-3535-1CB4-04C5-D4C28F1A67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Unknown.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probably a corrupt email/weblink link. 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8B46A2-54E2-7C7C-DB8B-B68FB3C068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Employees were unable to login to their work stations/computers went dark.</a:t>
            </a:r>
          </a:p>
          <a:p>
            <a:pPr marL="0" indent="0">
              <a:buNone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IT Source was contacted and discovered malicious software on an employee’s workstation. </a:t>
            </a:r>
          </a:p>
          <a:p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ORCA acquisition ransom note was discovered, which informed the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parish that files had been encrypted and confidential/personal data was downloaded.  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355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7FB47-6DB5-27AF-354E-AD1E904D4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we do/How did we fix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EC9E3-5AAD-1DEA-3934-E88CFBE6024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Upon detecting this incident, we moved quickly to initiate an investigation to remediate the incident and confirm the security of our network environment.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 we began a detailed investigation and review of personnel data stored within the environment to determine what data may have been affected by the malicious software prior to its remediation.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84D147-F11F-B892-7295-6001BCFFF5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Promptly engaged 1 IT Source to contain the threat by cleaning and 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restoring</a:t>
            </a:r>
            <a:r>
              <a:rPr lang="en-US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affected server and workstations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server was infiltrated. Temporary back-up drive was created to restore the server and files.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076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FEA50D0-4B51-AAFD-F247-74E517BA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employee data was at-risk?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34468D-E9E5-F24D-97D5-B6A34FA0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following was potentially accessed/acquired by a person not authorized to view them: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Name and address </a:t>
            </a:r>
          </a:p>
          <a:p>
            <a:pPr marL="457200" lvl="1">
              <a:spcBef>
                <a:spcPts val="0"/>
              </a:spcBef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Date of birth</a:t>
            </a:r>
          </a:p>
          <a:p>
            <a:pPr marL="457200" lvl="1">
              <a:spcBef>
                <a:spcPts val="0"/>
              </a:spcBef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Phone number</a:t>
            </a:r>
          </a:p>
          <a:p>
            <a:pPr marL="457200" lvl="1">
              <a:spcBef>
                <a:spcPts val="0"/>
              </a:spcBef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Electronic signature and at least one SSN (as a result of a file sweep)</a:t>
            </a:r>
          </a:p>
          <a:p>
            <a:pPr marL="457200" lvl="1">
              <a:spcBef>
                <a:spcPts val="0"/>
              </a:spcBef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Direct deposit information for current employees was also stored within the environment for payroll purposes.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7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187326D-4503-7ABB-CFD7-4E77B15C2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did we notify?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2DDDE-4228-51E0-C189-E6C68BA34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parish leaders</a:t>
            </a:r>
          </a:p>
          <a:p>
            <a:r>
              <a:rPr lang="en-US" dirty="0"/>
              <a:t>Current employees</a:t>
            </a:r>
          </a:p>
          <a:p>
            <a:r>
              <a:rPr lang="en-US" dirty="0"/>
              <a:t>Diocese of Des Moines</a:t>
            </a:r>
          </a:p>
          <a:p>
            <a:pPr lvl="1"/>
            <a:r>
              <a:rPr lang="en-US" dirty="0"/>
              <a:t>Staff</a:t>
            </a:r>
          </a:p>
          <a:p>
            <a:pPr lvl="1"/>
            <a:r>
              <a:rPr lang="en-US" dirty="0"/>
              <a:t>Catholic Mutual and affiliates</a:t>
            </a:r>
          </a:p>
          <a:p>
            <a:r>
              <a:rPr lang="en-US" dirty="0"/>
              <a:t>Waukee Police Department</a:t>
            </a:r>
          </a:p>
          <a:p>
            <a:r>
              <a:rPr lang="en-US" dirty="0"/>
              <a:t>Previous employees </a:t>
            </a:r>
          </a:p>
          <a:p>
            <a:r>
              <a:rPr lang="en-US" b="1" dirty="0"/>
              <a:t>*</a:t>
            </a:r>
            <a:r>
              <a:rPr lang="en-US" dirty="0"/>
              <a:t>We didn’t notify parishioners (information wasn’t impacted)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46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9B8C3-E619-9775-41EE-B36EAD6E8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we work with Catholic Mutual?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EB5A0-99D2-9CF1-F72D-DA6199F42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Greg Miller helped to coordinate this effort. Thank you!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Contacted by Tokio Marine HCC-Cyber security division.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Handles Cyber Liability coverage for the Diocese through Catholic mutual.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Meetings with Tokio Marine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revolved around: </a:t>
            </a:r>
          </a:p>
          <a:p>
            <a:pPr marL="9144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Timeline/events, equipment impacted, third party venders where sensitive information is stored, computer safety like malware, any unauthorized access, facility structure (additional buildings,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1371600" lvl="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 concern was did hackers obtain confidential information.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481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5FE57-AE3B-388D-9B5E-FF23138FA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we work with Catholic Mutual?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EB68F-26A4-A1F3-EF6C-E010DCADC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Tokio Marine retains the law firm: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Wilson,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Elser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Moskowitz, Edelman and Dicker to perform cyber risk assessment.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Meetings with this law firm: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revolved around: </a:t>
            </a:r>
          </a:p>
          <a:p>
            <a:pPr marL="9144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happened? </a:t>
            </a:r>
          </a:p>
          <a:p>
            <a:pPr marL="9144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retrieval efforts </a:t>
            </a:r>
          </a:p>
          <a:p>
            <a:pPr marL="9144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and federal laws/regulations regarding notification of at-risk data </a:t>
            </a:r>
          </a:p>
          <a:p>
            <a:pPr marL="9144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Claim expense process,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20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21DB2-2D67-15C0-2A4C-941982751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we do continued?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D143F-EB19-73CB-3A79-989296B8D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457200" lvl="1" indent="0"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Result: Employee data….</a:t>
            </a:r>
          </a:p>
          <a:p>
            <a:pPr marL="457200" lvl="1" indent="0">
              <a:buNone/>
            </a:pP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working with Catholic Mutual affiliates, there was no evidence any of the information was misused by a third party.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However….</a:t>
            </a:r>
          </a:p>
          <a:p>
            <a:pPr marL="457200" lvl="1" indent="0"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St. Boniface employees, (previous/current) were made aware of this incident and of our response. Via insurance policy, previous/current employees were also provided the opportunity for Single Bureau Credit Monitoring and Reports services at no charge for one year. </a:t>
            </a: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942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3E252-7045-ACE5-757B-F7E932874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Safeguards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37689-3D22-8285-863C-8BE1C67D0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Implemented new server: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ulti layer security for data backups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 servers-shadow copies with timestamp, allowing for easy recovery of data if necessary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Back-up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 stored off-site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Advanced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Malwarebytes end point protection-cloud based, virus, and intrusion protection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 to: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 version Malwarebytes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 Server-2009-2010 </a:t>
            </a:r>
            <a:endParaRPr lang="en-US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time of incident the new server was onsite, but not in production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736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1622</TotalTime>
  <Words>695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Century Gothic</vt:lpstr>
      <vt:lpstr>Wingdings</vt:lpstr>
      <vt:lpstr>Wingdings 3</vt:lpstr>
      <vt:lpstr>Ion</vt:lpstr>
      <vt:lpstr>Computer Virus Review</vt:lpstr>
      <vt:lpstr>How did it happen/How did we find out?</vt:lpstr>
      <vt:lpstr>What did we do/How did we fix it?</vt:lpstr>
      <vt:lpstr>What employee data was at-risk?</vt:lpstr>
      <vt:lpstr>Who did we notify?</vt:lpstr>
      <vt:lpstr>How did we work with Catholic Mutual?</vt:lpstr>
      <vt:lpstr>How did we work with Catholic Mutual?</vt:lpstr>
      <vt:lpstr>What did we do continued? </vt:lpstr>
      <vt:lpstr>IT Safeguards</vt:lpstr>
      <vt:lpstr>How long were we down?</vt:lpstr>
      <vt:lpstr>Some take-aways</vt:lpstr>
      <vt:lpstr>Questions?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George McNulty</dc:creator>
  <cp:lastModifiedBy>George McNulty</cp:lastModifiedBy>
  <cp:revision>215</cp:revision>
  <cp:lastPrinted>2024-09-11T21:48:47Z</cp:lastPrinted>
  <dcterms:created xsi:type="dcterms:W3CDTF">2024-09-10T19:00:44Z</dcterms:created>
  <dcterms:modified xsi:type="dcterms:W3CDTF">2024-09-11T22:03:26Z</dcterms:modified>
</cp:coreProperties>
</file>